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12" Type="http://schemas.openxmlformats.org/officeDocument/2006/relationships/image" Target="../media/image43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image" Target="../media/image54.wmf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12" Type="http://schemas.openxmlformats.org/officeDocument/2006/relationships/image" Target="../media/image53.wmf"/><Relationship Id="rId17" Type="http://schemas.openxmlformats.org/officeDocument/2006/relationships/image" Target="../media/image58.wmf"/><Relationship Id="rId2" Type="http://schemas.openxmlformats.org/officeDocument/2006/relationships/image" Target="../media/image45.wmf"/><Relationship Id="rId16" Type="http://schemas.openxmlformats.org/officeDocument/2006/relationships/image" Target="../media/image57.wmf"/><Relationship Id="rId1" Type="http://schemas.openxmlformats.org/officeDocument/2006/relationships/image" Target="../media/image44.wmf"/><Relationship Id="rId6" Type="http://schemas.openxmlformats.org/officeDocument/2006/relationships/image" Target="../media/image25.wmf"/><Relationship Id="rId11" Type="http://schemas.openxmlformats.org/officeDocument/2006/relationships/image" Target="../media/image52.wmf"/><Relationship Id="rId5" Type="http://schemas.openxmlformats.org/officeDocument/2006/relationships/image" Target="../media/image24.wmf"/><Relationship Id="rId15" Type="http://schemas.openxmlformats.org/officeDocument/2006/relationships/image" Target="../media/image56.wmf"/><Relationship Id="rId10" Type="http://schemas.openxmlformats.org/officeDocument/2006/relationships/image" Target="../media/image51.wmf"/><Relationship Id="rId4" Type="http://schemas.openxmlformats.org/officeDocument/2006/relationships/image" Target="../media/image47.wmf"/><Relationship Id="rId9" Type="http://schemas.openxmlformats.org/officeDocument/2006/relationships/image" Target="../media/image50.wmf"/><Relationship Id="rId14" Type="http://schemas.openxmlformats.org/officeDocument/2006/relationships/image" Target="../media/image5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3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7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4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4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2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0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8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8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6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B347-2842-4954-815A-18B9EED7B1BD}" type="datetimeFigureOut">
              <a:rPr lang="en-US" smtClean="0"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8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20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4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Relationship Id="rId22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21" Type="http://schemas.openxmlformats.org/officeDocument/2006/relationships/oleObject" Target="../embeddings/oleObject29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24" Type="http://schemas.openxmlformats.org/officeDocument/2006/relationships/image" Target="../media/image31.wmf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23" Type="http://schemas.openxmlformats.org/officeDocument/2006/relationships/oleObject" Target="../embeddings/oleObject30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Relationship Id="rId22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wmf"/><Relationship Id="rId26" Type="http://schemas.openxmlformats.org/officeDocument/2006/relationships/image" Target="../media/image43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5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2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Relationship Id="rId22" Type="http://schemas.openxmlformats.org/officeDocument/2006/relationships/image" Target="../media/image41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8.bin"/><Relationship Id="rId18" Type="http://schemas.openxmlformats.org/officeDocument/2006/relationships/image" Target="../media/image49.wmf"/><Relationship Id="rId26" Type="http://schemas.openxmlformats.org/officeDocument/2006/relationships/image" Target="../media/image53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34" Type="http://schemas.openxmlformats.org/officeDocument/2006/relationships/image" Target="../media/image57.wmf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50.bin"/><Relationship Id="rId25" Type="http://schemas.openxmlformats.org/officeDocument/2006/relationships/oleObject" Target="../embeddings/oleObject54.bin"/><Relationship Id="rId3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29" Type="http://schemas.openxmlformats.org/officeDocument/2006/relationships/oleObject" Target="../embeddings/oleObject56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7.bin"/><Relationship Id="rId24" Type="http://schemas.openxmlformats.org/officeDocument/2006/relationships/image" Target="../media/image52.wmf"/><Relationship Id="rId32" Type="http://schemas.openxmlformats.org/officeDocument/2006/relationships/image" Target="../media/image56.wmf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54.wmf"/><Relationship Id="rId36" Type="http://schemas.openxmlformats.org/officeDocument/2006/relationships/image" Target="../media/image58.wmf"/><Relationship Id="rId10" Type="http://schemas.openxmlformats.org/officeDocument/2006/relationships/image" Target="../media/image47.wmf"/><Relationship Id="rId19" Type="http://schemas.openxmlformats.org/officeDocument/2006/relationships/oleObject" Target="../embeddings/oleObject51.bin"/><Relationship Id="rId31" Type="http://schemas.openxmlformats.org/officeDocument/2006/relationships/oleObject" Target="../embeddings/oleObject57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25.wmf"/><Relationship Id="rId22" Type="http://schemas.openxmlformats.org/officeDocument/2006/relationships/image" Target="../media/image51.wmf"/><Relationship Id="rId27" Type="http://schemas.openxmlformats.org/officeDocument/2006/relationships/oleObject" Target="../embeddings/oleObject55.bin"/><Relationship Id="rId30" Type="http://schemas.openxmlformats.org/officeDocument/2006/relationships/image" Target="../media/image55.wmf"/><Relationship Id="rId35" Type="http://schemas.openxmlformats.org/officeDocument/2006/relationships/oleObject" Target="../embeddings/oleObject59.bin"/><Relationship Id="rId8" Type="http://schemas.openxmlformats.org/officeDocument/2006/relationships/image" Target="../media/image4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Požari i eksplozije</a:t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RAČUNSKE VEŽBE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Osnovne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na radu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životne sredine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52601" y="5257800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 zaštite na radu u Nišu</a:t>
            </a:r>
          </a:p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Školska godina: 2021/2022 – prolećni semestar</a:t>
            </a:r>
          </a:p>
          <a:p>
            <a:pPr algn="ctr"/>
            <a:r>
              <a:rPr lang="sr-Latn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17.03.2022.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57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GASNE SMEŠE. PARAMETRI STANJA GASNE SMEŠE. TEMPERATURA. PRITISAK. SPECIFIČNA ZAPREMINA.</a:t>
            </a:r>
            <a:endParaRPr lang="en-US" dirty="0"/>
          </a:p>
        </p:txBody>
      </p:sp>
      <p:sp>
        <p:nvSpPr>
          <p:cNvPr id="2" name="Rectangle 108"/>
          <p:cNvSpPr>
            <a:spLocks noChangeArrowheads="1"/>
          </p:cNvSpPr>
          <p:nvPr/>
        </p:nvSpPr>
        <p:spPr bwMode="auto">
          <a:xfrm>
            <a:off x="120242" y="71209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958714"/>
              </p:ext>
            </p:extLst>
          </p:nvPr>
        </p:nvGraphicFramePr>
        <p:xfrm>
          <a:off x="190366" y="837990"/>
          <a:ext cx="1314835" cy="375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" r:id="rId3" imgW="800100" imgH="228600" progId="Equation.3">
                  <p:embed/>
                </p:oleObj>
              </mc:Choice>
              <mc:Fallback>
                <p:oleObj r:id="rId3" imgW="800100" imgH="228600" progId="Equation.3">
                  <p:embed/>
                  <p:pic>
                    <p:nvPicPr>
                      <p:cNvPr id="0" name="Object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66" y="837990"/>
                        <a:ext cx="1314835" cy="3756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6863333"/>
              </p:ext>
            </p:extLst>
          </p:nvPr>
        </p:nvGraphicFramePr>
        <p:xfrm>
          <a:off x="190366" y="1339547"/>
          <a:ext cx="1373266" cy="362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" r:id="rId5" imgW="863225" imgH="228501" progId="Equation.3">
                  <p:embed/>
                </p:oleObj>
              </mc:Choice>
              <mc:Fallback>
                <p:oleObj r:id="rId5" imgW="863225" imgH="228501" progId="Equation.3">
                  <p:embed/>
                  <p:pic>
                    <p:nvPicPr>
                      <p:cNvPr id="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366" y="1339547"/>
                        <a:ext cx="1373266" cy="3621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113"/>
          <p:cNvSpPr>
            <a:spLocks noChangeArrowheads="1"/>
          </p:cNvSpPr>
          <p:nvPr/>
        </p:nvSpPr>
        <p:spPr bwMode="auto">
          <a:xfrm>
            <a:off x="743658" y="1851138"/>
            <a:ext cx="18710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3587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it-IT" altLang="en-US" sz="12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kumimoji="0" lang="it-IT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sr-Latn-R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kumimoji="0" lang="sr-Latn-R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vakuumetatski</a:t>
            </a:r>
            <a:r>
              <a:rPr kumimoji="0" lang="sr-Latn-R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pritisak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sr-Latn-RS" altLang="en-US" sz="12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sr-Latn-R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barometarski pritisak</a:t>
            </a:r>
            <a:endParaRPr kumimoji="0" lang="sr-Latn-R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37602" y="1085192"/>
            <a:ext cx="1781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alt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apsolutni </a:t>
            </a:r>
            <a:r>
              <a:rPr lang="it-IT" alt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pritisak</a:t>
            </a:r>
            <a:endParaRPr lang="en-US" dirty="0"/>
          </a:p>
        </p:txBody>
      </p:sp>
      <p:sp>
        <p:nvSpPr>
          <p:cNvPr id="22" name="Right Brace 21"/>
          <p:cNvSpPr/>
          <p:nvPr/>
        </p:nvSpPr>
        <p:spPr>
          <a:xfrm>
            <a:off x="1563632" y="837990"/>
            <a:ext cx="115539" cy="86373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749453"/>
              </p:ext>
            </p:extLst>
          </p:nvPr>
        </p:nvGraphicFramePr>
        <p:xfrm>
          <a:off x="4856072" y="712099"/>
          <a:ext cx="6494047" cy="21057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192853"/>
                <a:gridCol w="888591"/>
                <a:gridCol w="792306"/>
                <a:gridCol w="966871"/>
                <a:gridCol w="966871"/>
                <a:gridCol w="940455"/>
                <a:gridCol w="746100"/>
              </a:tblGrid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Jedinica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V.st.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Hg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1,0197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0,9869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1,01972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0,98692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750,06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98066,5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0,96784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785,56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101325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1,01325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1,03323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10332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mm V. st.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98066,5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0,96784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735,56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mm Hg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133322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1,33322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1,35951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1,31579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1,3595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4" name="Rectangle 23"/>
          <p:cNvSpPr/>
          <p:nvPr/>
        </p:nvSpPr>
        <p:spPr>
          <a:xfrm>
            <a:off x="120242" y="2840765"/>
            <a:ext cx="1162512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merenju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pritiska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visinom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živinog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stuba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pokazivanje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instrumenta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barometar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živin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manometar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ne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zavisi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pritiska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od temperature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promenom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temperature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dolazi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promene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gustine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 &gt; 0 →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gustina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t &lt; 0 →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gustina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veća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razloga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potrebno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svaki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pritisak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izmeren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živinim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barometrom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određenim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temperaturama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uraditi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korekciju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 bi se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dobila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prava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vrednost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izmerenog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pritiska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Latn-R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Korekcija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1000 [mm Hg]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različitim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temperaturama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je u 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tabeli</a:t>
            </a:r>
            <a:r>
              <a:rPr lang="sr-Latn-R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130034"/>
              </p:ext>
            </p:extLst>
          </p:nvPr>
        </p:nvGraphicFramePr>
        <p:xfrm>
          <a:off x="2668305" y="5058391"/>
          <a:ext cx="4691376" cy="7854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208722"/>
                <a:gridCol w="497522"/>
                <a:gridCol w="497522"/>
                <a:gridCol w="497522"/>
                <a:gridCol w="497522"/>
                <a:gridCol w="497522"/>
                <a:gridCol w="497522"/>
                <a:gridCol w="497522"/>
              </a:tblGrid>
              <a:tr h="3587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Temp. Hg st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Korekcija za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 [</a:t>
                      </a:r>
                      <a:r>
                        <a:rPr lang="sr-Latn-R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Hg</a:t>
                      </a: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120242" y="6253217"/>
            <a:ext cx="381546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 izračunavanje korekcije koriste se izrazi:</a:t>
            </a:r>
            <a:endParaRPr lang="en-US" sz="1600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166622"/>
              </p:ext>
            </p:extLst>
          </p:nvPr>
        </p:nvGraphicFramePr>
        <p:xfrm>
          <a:off x="4219663" y="6112790"/>
          <a:ext cx="1752042" cy="76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" r:id="rId7" imgW="939392" imgH="406224" progId="Equation.3">
                  <p:embed/>
                </p:oleObj>
              </mc:Choice>
              <mc:Fallback>
                <p:oleObj r:id="rId7" imgW="939392" imgH="4062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9663" y="6112790"/>
                        <a:ext cx="1752042" cy="7609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457789"/>
              </p:ext>
            </p:extLst>
          </p:nvPr>
        </p:nvGraphicFramePr>
        <p:xfrm>
          <a:off x="7310551" y="6253217"/>
          <a:ext cx="2989380" cy="494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9" r:id="rId9" imgW="1384300" imgH="228600" progId="Equation.3">
                  <p:embed/>
                </p:oleObj>
              </mc:Choice>
              <mc:Fallback>
                <p:oleObj r:id="rId9" imgW="13843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0551" y="6253217"/>
                        <a:ext cx="2989380" cy="4947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791904" y="404321"/>
            <a:ext cx="1124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Tabela 1.1.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14683" y="4789487"/>
            <a:ext cx="1124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Tabela 1.2.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80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GASNE SMEŠE. PARAMETRI STANJA GASNE SMEŠE. TEMPERATURA. PRITISAK. SPECIFIČNA ZAPREMINA.</a:t>
            </a:r>
            <a:endParaRPr lang="en-US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20242" y="702470"/>
            <a:ext cx="287078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Specifična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zapremina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gustina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386637"/>
              </p:ext>
            </p:extLst>
          </p:nvPr>
        </p:nvGraphicFramePr>
        <p:xfrm>
          <a:off x="484445" y="1377780"/>
          <a:ext cx="616152" cy="630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4" r:id="rId3" imgW="406224" imgH="418918" progId="Equation.3">
                  <p:embed/>
                </p:oleObj>
              </mc:Choice>
              <mc:Fallback>
                <p:oleObj r:id="rId3" imgW="406224" imgH="418918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445" y="1377780"/>
                        <a:ext cx="616152" cy="6304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41228"/>
              </p:ext>
            </p:extLst>
          </p:nvPr>
        </p:nvGraphicFramePr>
        <p:xfrm>
          <a:off x="1476113" y="1377779"/>
          <a:ext cx="661236" cy="630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5" r:id="rId5" imgW="406048" imgH="393359" progId="Equation.3">
                  <p:embed/>
                </p:oleObj>
              </mc:Choice>
              <mc:Fallback>
                <p:oleObj r:id="rId5" imgW="406048" imgH="393359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113" y="1377779"/>
                        <a:ext cx="661236" cy="6304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116194"/>
              </p:ext>
            </p:extLst>
          </p:nvPr>
        </p:nvGraphicFramePr>
        <p:xfrm>
          <a:off x="2640294" y="1490456"/>
          <a:ext cx="870056" cy="415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r:id="rId7" imgW="418918" imgH="203112" progId="Equation.3">
                  <p:embed/>
                </p:oleObj>
              </mc:Choice>
              <mc:Fallback>
                <p:oleObj r:id="rId7" imgW="418918" imgH="203112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0294" y="1490456"/>
                        <a:ext cx="870056" cy="4152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7565"/>
              </p:ext>
            </p:extLst>
          </p:nvPr>
        </p:nvGraphicFramePr>
        <p:xfrm>
          <a:off x="262253" y="2321739"/>
          <a:ext cx="1275925" cy="6778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7" r:id="rId9" imgW="914400" imgH="482600" progId="Equation.3">
                  <p:embed/>
                </p:oleObj>
              </mc:Choice>
              <mc:Fallback>
                <p:oleObj r:id="rId9" imgW="914400" imgH="482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253" y="2321739"/>
                        <a:ext cx="1275925" cy="6778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41060"/>
              </p:ext>
            </p:extLst>
          </p:nvPr>
        </p:nvGraphicFramePr>
        <p:xfrm>
          <a:off x="2068677" y="2313193"/>
          <a:ext cx="1492591" cy="671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8" r:id="rId11" imgW="952087" imgH="431613" progId="Equation.3">
                  <p:embed/>
                </p:oleObj>
              </mc:Choice>
              <mc:Fallback>
                <p:oleObj r:id="rId11" imgW="952087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677" y="2313193"/>
                        <a:ext cx="1492591" cy="6716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4037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GASNE SMEŠE. PARAMETRI STANJA GASNE SMEŠE. TEMPERATURA. PRITISAK. SPECIFIČNA ZAPREMINA.</a:t>
            </a:r>
            <a:endParaRPr lang="en-US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56637" y="1795243"/>
            <a:ext cx="8287537" cy="2862322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r-Latn-RS" sz="6000" dirty="0" smtClean="0">
                <a:solidFill>
                  <a:schemeClr val="bg1"/>
                </a:solidFill>
              </a:rPr>
              <a:t>Samo za pritisak izražen u </a:t>
            </a:r>
            <a:r>
              <a:rPr lang="sr-Latn-RS" sz="6000" b="1" i="1" dirty="0" err="1" smtClean="0">
                <a:solidFill>
                  <a:schemeClr val="bg1"/>
                </a:solidFill>
              </a:rPr>
              <a:t>mmHg</a:t>
            </a:r>
            <a:r>
              <a:rPr lang="sr-Latn-RS" sz="6000" dirty="0" smtClean="0">
                <a:solidFill>
                  <a:schemeClr val="bg1"/>
                </a:solidFill>
              </a:rPr>
              <a:t> određuje se stvarna vrednost, </a:t>
            </a:r>
            <a:r>
              <a:rPr lang="sr-Latn-RS" sz="6000" dirty="0" err="1" smtClean="0">
                <a:solidFill>
                  <a:schemeClr val="bg1"/>
                </a:solidFill>
              </a:rPr>
              <a:t>P</a:t>
            </a:r>
            <a:r>
              <a:rPr lang="sr-Latn-RS" sz="6000" baseline="-25000" dirty="0" err="1" smtClean="0">
                <a:solidFill>
                  <a:schemeClr val="bg1"/>
                </a:solidFill>
              </a:rPr>
              <a:t>s</a:t>
            </a:r>
            <a:endParaRPr lang="en-US" sz="6000" b="1" i="1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42" y="776287"/>
            <a:ext cx="1905000" cy="16668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1017" y="4967287"/>
            <a:ext cx="1905000" cy="16668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467" y="4967287"/>
            <a:ext cx="1905000" cy="166687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615" y="102576"/>
            <a:ext cx="190500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72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GASNE SMEŠE. PARAMETRI STANJA GASNE SMEŠE. TEMPERATURA. PRITISAK. SPECIFIČNA ZAPREMINA.</a:t>
            </a:r>
            <a:endParaRPr lang="en-US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847978"/>
            <a:ext cx="114599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sr-Latn-RS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Pritisak vazduha izmeren živinim barometrom iznosi </a:t>
            </a:r>
            <a:r>
              <a:rPr lang="sr-Latn-R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sr-Latn-RS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sr-Latn-R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765 [mm </a:t>
            </a:r>
            <a:r>
              <a:rPr lang="sr-Latn-R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dirty="0">
                <a:latin typeface="Times New Roman" panose="02020603050405020304" pitchFamily="18" charset="0"/>
                <a:ea typeface="Times New Roman" panose="02020603050405020304" pitchFamily="18" charset="0"/>
              </a:rPr>
              <a:t>] pri temperaturi žive od </a:t>
            </a:r>
            <a:r>
              <a:rPr lang="sr-Latn-R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sr-Latn-RS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20 [</a:t>
            </a:r>
            <a:r>
              <a:rPr lang="sr-Latn-RS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sr-Latn-R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sr-Latn-RS" dirty="0">
                <a:latin typeface="Times New Roman" panose="02020603050405020304" pitchFamily="18" charset="0"/>
                <a:ea typeface="Times New Roman" panose="02020603050405020304" pitchFamily="18" charset="0"/>
              </a:rPr>
              <a:t>]. Izračunati njegov pritisak u bar-ima?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71763"/>
              </p:ext>
            </p:extLst>
          </p:nvPr>
        </p:nvGraphicFramePr>
        <p:xfrm>
          <a:off x="290557" y="1565578"/>
          <a:ext cx="1600248" cy="365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3" r:id="rId3" imgW="1002865" imgH="228501" progId="Equation.3">
                  <p:embed/>
                </p:oleObj>
              </mc:Choice>
              <mc:Fallback>
                <p:oleObj r:id="rId3" imgW="1002865" imgH="228501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57" y="1565578"/>
                        <a:ext cx="1600248" cy="3657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65002"/>
              </p:ext>
            </p:extLst>
          </p:nvPr>
        </p:nvGraphicFramePr>
        <p:xfrm>
          <a:off x="2264635" y="1565578"/>
          <a:ext cx="1133357" cy="397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" r:id="rId5" imgW="736280" imgH="253890" progId="Equation.3">
                  <p:embed/>
                </p:oleObj>
              </mc:Choice>
              <mc:Fallback>
                <p:oleObj r:id="rId5" imgW="736280" imgH="25389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635" y="1565578"/>
                        <a:ext cx="1133357" cy="3974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120109"/>
              </p:ext>
            </p:extLst>
          </p:nvPr>
        </p:nvGraphicFramePr>
        <p:xfrm>
          <a:off x="4119073" y="1600194"/>
          <a:ext cx="1133734" cy="362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" r:id="rId7" imgW="711200" imgH="228600" progId="Equation.3">
                  <p:embed/>
                </p:oleObj>
              </mc:Choice>
              <mc:Fallback>
                <p:oleObj r:id="rId7" imgW="711200" imgH="2286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073" y="1600194"/>
                        <a:ext cx="1133734" cy="3627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367611"/>
              </p:ext>
            </p:extLst>
          </p:nvPr>
        </p:nvGraphicFramePr>
        <p:xfrm>
          <a:off x="5697953" y="1906883"/>
          <a:ext cx="6494047" cy="12801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192853"/>
                <a:gridCol w="888591"/>
                <a:gridCol w="792306"/>
                <a:gridCol w="966871"/>
                <a:gridCol w="966871"/>
                <a:gridCol w="940455"/>
                <a:gridCol w="74610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Jedinica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V.st.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Hg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1,0197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0,9869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1,01972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0,98692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750,06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98066,5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0,96784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785,56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101325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1,01325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1,03323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10332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mm V. st.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98066,5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0,96784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735,56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mm Hg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133322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1,33322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1,35951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1,31579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1,3595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6507605"/>
              </p:ext>
            </p:extLst>
          </p:nvPr>
        </p:nvGraphicFramePr>
        <p:xfrm>
          <a:off x="290558" y="2232748"/>
          <a:ext cx="1600247" cy="276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6" r:id="rId9" imgW="1269449" imgH="215806" progId="Equation.3">
                  <p:embed/>
                </p:oleObj>
              </mc:Choice>
              <mc:Fallback>
                <p:oleObj r:id="rId9" imgW="1269449" imgH="215806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58" y="2232748"/>
                        <a:ext cx="1600247" cy="2767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1776567"/>
              </p:ext>
            </p:extLst>
          </p:nvPr>
        </p:nvGraphicFramePr>
        <p:xfrm>
          <a:off x="290557" y="2560250"/>
          <a:ext cx="2974881" cy="250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7" r:id="rId11" imgW="2603500" imgH="215900" progId="Equation.3">
                  <p:embed/>
                </p:oleObj>
              </mc:Choice>
              <mc:Fallback>
                <p:oleObj r:id="rId11" imgW="2603500" imgH="2159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57" y="2560250"/>
                        <a:ext cx="2974881" cy="2506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0837308"/>
              </p:ext>
            </p:extLst>
          </p:nvPr>
        </p:nvGraphicFramePr>
        <p:xfrm>
          <a:off x="290557" y="2997291"/>
          <a:ext cx="1802345" cy="442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8" r:id="rId13" imgW="1586811" imgH="393529" progId="Equation.3">
                  <p:embed/>
                </p:oleObj>
              </mc:Choice>
              <mc:Fallback>
                <p:oleObj r:id="rId13" imgW="1586811" imgH="393529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57" y="2997291"/>
                        <a:ext cx="1802345" cy="4424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43"/>
          <p:cNvSpPr/>
          <p:nvPr/>
        </p:nvSpPr>
        <p:spPr>
          <a:xfrm>
            <a:off x="2326378" y="3070450"/>
            <a:ext cx="2345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dirty="0">
                <a:latin typeface="Times New Roman" panose="02020603050405020304" pitchFamily="18" charset="0"/>
                <a:ea typeface="Times New Roman" panose="02020603050405020304" pitchFamily="18" charset="0"/>
              </a:rPr>
              <a:t>→	</a:t>
            </a:r>
            <a:r>
              <a:rPr lang="sr-Latn-RS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bez korekcije</a:t>
            </a:r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120242" y="3531299"/>
            <a:ext cx="5577711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Stvarna vrednost pritiska izmerenog živinim barometrom, koristeći tabelu 1.2. sledi: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 </a:t>
            </a:r>
            <a:r>
              <a:rPr lang="sr-Latn-R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 = 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 </a:t>
            </a:r>
            <a:r>
              <a:rPr lang="sr-Latn-RS" sz="1600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za 1000</a:t>
            </a:r>
            <a:r>
              <a:rPr lang="sr-Latn-RS" sz="16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mm </a:t>
            </a:r>
            <a:r>
              <a:rPr lang="sr-Latn-RS" sz="16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korekcija je 3,45</a:t>
            </a:r>
            <a:endParaRPr lang="en-US" sz="1600" dirty="0"/>
          </a:p>
        </p:txBody>
      </p:sp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586737"/>
              </p:ext>
            </p:extLst>
          </p:nvPr>
        </p:nvGraphicFramePr>
        <p:xfrm>
          <a:off x="5697953" y="3619724"/>
          <a:ext cx="4691376" cy="6400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208722"/>
                <a:gridCol w="497522"/>
                <a:gridCol w="497522"/>
                <a:gridCol w="497522"/>
                <a:gridCol w="497522"/>
                <a:gridCol w="497522"/>
                <a:gridCol w="497522"/>
                <a:gridCol w="497522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Temp. Hg st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Korekcija za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 [</a:t>
                      </a:r>
                      <a:r>
                        <a:rPr lang="sr-Latn-R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Hg</a:t>
                      </a: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]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2,59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4,31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5697953" y="1623572"/>
            <a:ext cx="1124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Tabela 1.1.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01992" y="3315998"/>
            <a:ext cx="1124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Tabela 1.2.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Rectangle 37"/>
          <p:cNvSpPr>
            <a:spLocks noChangeArrowheads="1"/>
          </p:cNvSpPr>
          <p:nvPr/>
        </p:nvSpPr>
        <p:spPr bwMode="auto">
          <a:xfrm>
            <a:off x="103295" y="4667216"/>
            <a:ext cx="44461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način (koristeći tabelu 1.2)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4541430"/>
              </p:ext>
            </p:extLst>
          </p:nvPr>
        </p:nvGraphicFramePr>
        <p:xfrm>
          <a:off x="120242" y="5015923"/>
          <a:ext cx="4597773" cy="460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9" r:id="rId15" imgW="4089400" imgH="406400" progId="Equation.3">
                  <p:embed/>
                </p:oleObj>
              </mc:Choice>
              <mc:Fallback>
                <p:oleObj r:id="rId15" imgW="4089400" imgH="4064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2" y="5015923"/>
                        <a:ext cx="4597773" cy="4608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40"/>
          <p:cNvSpPr>
            <a:spLocks noChangeArrowheads="1"/>
          </p:cNvSpPr>
          <p:nvPr/>
        </p:nvSpPr>
        <p:spPr bwMode="auto">
          <a:xfrm>
            <a:off x="120242" y="5547356"/>
            <a:ext cx="73770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 način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874395"/>
              </p:ext>
            </p:extLst>
          </p:nvPr>
        </p:nvGraphicFramePr>
        <p:xfrm>
          <a:off x="103297" y="5959301"/>
          <a:ext cx="5534106" cy="302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0" r:id="rId17" imgW="4356100" imgH="241300" progId="Equation.3">
                  <p:embed/>
                </p:oleObj>
              </mc:Choice>
              <mc:Fallback>
                <p:oleObj r:id="rId17" imgW="4356100" imgH="2413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297" y="5959301"/>
                        <a:ext cx="5534106" cy="3027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Rectangle 56"/>
          <p:cNvSpPr/>
          <p:nvPr/>
        </p:nvSpPr>
        <p:spPr>
          <a:xfrm>
            <a:off x="3397992" y="2464368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(*)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5729954" y="4348229"/>
            <a:ext cx="64620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Za računanje stvarne vrednosti </a:t>
            </a:r>
            <a:r>
              <a:rPr lang="sr-Latn-RS" sz="1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barometarskog</a:t>
            </a:r>
            <a:r>
              <a:rPr lang="sr-Latn-R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pritiska vraćamo se u obrazac </a:t>
            </a:r>
            <a:r>
              <a:rPr lang="sr-Latn-RS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(*)</a:t>
            </a:r>
            <a:r>
              <a:rPr lang="sr-Latn-R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gde ubacujemo korigovanu vrednost pritiska izmerenog živinom barometrom.</a:t>
            </a:r>
            <a:endParaRPr lang="en-US" sz="1400" dirty="0"/>
          </a:p>
        </p:txBody>
      </p:sp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809694"/>
              </p:ext>
            </p:extLst>
          </p:nvPr>
        </p:nvGraphicFramePr>
        <p:xfrm>
          <a:off x="6107185" y="4959444"/>
          <a:ext cx="4379054" cy="3437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" r:id="rId19" imgW="2794000" imgH="215900" progId="Equation.3">
                  <p:embed/>
                </p:oleObj>
              </mc:Choice>
              <mc:Fallback>
                <p:oleObj r:id="rId19" imgW="2794000" imgH="21590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185" y="4959444"/>
                        <a:ext cx="4379054" cy="3437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32681"/>
              </p:ext>
            </p:extLst>
          </p:nvPr>
        </p:nvGraphicFramePr>
        <p:xfrm>
          <a:off x="6644080" y="5420990"/>
          <a:ext cx="2796591" cy="5383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2" r:id="rId21" imgW="2032000" imgH="393700" progId="Equation.3">
                  <p:embed/>
                </p:oleObj>
              </mc:Choice>
              <mc:Fallback>
                <p:oleObj r:id="rId21" imgW="2032000" imgH="393700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4080" y="5420990"/>
                        <a:ext cx="2796591" cy="5383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587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4" grpId="0"/>
      <p:bldP spid="45" grpId="0"/>
      <p:bldP spid="47" grpId="0"/>
      <p:bldP spid="48" grpId="0"/>
      <p:bldP spid="52" grpId="0"/>
      <p:bldP spid="55" grpId="0"/>
      <p:bldP spid="57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GASNE SMEŠE. PARAMETRI STANJA GASNE SMEŠE. TEMPERATURA. PRITISAK. SPECIFIČNA ZAPREMINA.</a:t>
            </a:r>
            <a:endParaRPr lang="en-US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0121" y="574483"/>
            <a:ext cx="120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sr-Latn-R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Odrediti 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apsolutni pritisak pare u kotlu u [bar] ako manometar pokazuje pritisak od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1,3 [bar], a atmosferski pritisak po živinom barometru iznosi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680 [mm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 na temperaturi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25 [</a:t>
            </a:r>
            <a:r>
              <a:rPr lang="sr-Latn-RS" sz="1600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].</a:t>
            </a:r>
            <a:endParaRPr lang="en-US" sz="16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308600"/>
              </p:ext>
            </p:extLst>
          </p:nvPr>
        </p:nvGraphicFramePr>
        <p:xfrm>
          <a:off x="182085" y="1218475"/>
          <a:ext cx="1098475" cy="299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r:id="rId3" imgW="838200" imgH="228600" progId="Equation.3">
                  <p:embed/>
                </p:oleObj>
              </mc:Choice>
              <mc:Fallback>
                <p:oleObj r:id="rId3" imgW="8382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5" y="1218475"/>
                        <a:ext cx="1098475" cy="2995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558235"/>
              </p:ext>
            </p:extLst>
          </p:nvPr>
        </p:nvGraphicFramePr>
        <p:xfrm>
          <a:off x="1758301" y="1218475"/>
          <a:ext cx="1422416" cy="302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r:id="rId5" imgW="1079500" imgH="228600" progId="Equation.3">
                  <p:embed/>
                </p:oleObj>
              </mc:Choice>
              <mc:Fallback>
                <p:oleObj r:id="rId5" imgW="10795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301" y="1218475"/>
                        <a:ext cx="1422416" cy="3021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71166"/>
              </p:ext>
            </p:extLst>
          </p:nvPr>
        </p:nvGraphicFramePr>
        <p:xfrm>
          <a:off x="3893095" y="1218475"/>
          <a:ext cx="854369" cy="299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1" r:id="rId7" imgW="736280" imgH="253890" progId="Equation.3">
                  <p:embed/>
                </p:oleObj>
              </mc:Choice>
              <mc:Fallback>
                <p:oleObj r:id="rId7" imgW="736280" imgH="25389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3095" y="1218475"/>
                        <a:ext cx="854369" cy="2995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922870"/>
              </p:ext>
            </p:extLst>
          </p:nvPr>
        </p:nvGraphicFramePr>
        <p:xfrm>
          <a:off x="5459842" y="1239406"/>
          <a:ext cx="889683" cy="2846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2" r:id="rId9" imgW="711200" imgH="228600" progId="Equation.3">
                  <p:embed/>
                </p:oleObj>
              </mc:Choice>
              <mc:Fallback>
                <p:oleObj r:id="rId9" imgW="7112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842" y="1239406"/>
                        <a:ext cx="889683" cy="2846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676205"/>
              </p:ext>
            </p:extLst>
          </p:nvPr>
        </p:nvGraphicFramePr>
        <p:xfrm>
          <a:off x="731321" y="1851215"/>
          <a:ext cx="1339741" cy="3827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3" r:id="rId11" imgW="800100" imgH="228600" progId="Equation.3">
                  <p:embed/>
                </p:oleObj>
              </mc:Choice>
              <mc:Fallback>
                <p:oleObj r:id="rId11" imgW="8001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321" y="1851215"/>
                        <a:ext cx="1339741" cy="3827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436871"/>
              </p:ext>
            </p:extLst>
          </p:nvPr>
        </p:nvGraphicFramePr>
        <p:xfrm>
          <a:off x="182085" y="3123235"/>
          <a:ext cx="4999420" cy="483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4" r:id="rId13" imgW="4241800" imgH="406400" progId="Equation.3">
                  <p:embed/>
                </p:oleObj>
              </mc:Choice>
              <mc:Fallback>
                <p:oleObj r:id="rId13" imgW="4241800" imgH="406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5" y="3123235"/>
                        <a:ext cx="4999420" cy="4830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807063"/>
              </p:ext>
            </p:extLst>
          </p:nvPr>
        </p:nvGraphicFramePr>
        <p:xfrm>
          <a:off x="6540551" y="3217238"/>
          <a:ext cx="4925455" cy="269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r:id="rId15" imgW="4356100" imgH="241300" progId="Equation.3">
                  <p:embed/>
                </p:oleObj>
              </mc:Choice>
              <mc:Fallback>
                <p:oleObj r:id="rId15" imgW="43561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51" y="3217238"/>
                        <a:ext cx="4925455" cy="2694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264450"/>
              </p:ext>
            </p:extLst>
          </p:nvPr>
        </p:nvGraphicFramePr>
        <p:xfrm>
          <a:off x="1671817" y="4224579"/>
          <a:ext cx="1546484" cy="267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r:id="rId17" imgW="1269449" imgH="215806" progId="Equation.3">
                  <p:embed/>
                </p:oleObj>
              </mc:Choice>
              <mc:Fallback>
                <p:oleObj r:id="rId17" imgW="1269449" imgH="21580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817" y="4224579"/>
                        <a:ext cx="1546484" cy="2674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715556"/>
              </p:ext>
            </p:extLst>
          </p:nvPr>
        </p:nvGraphicFramePr>
        <p:xfrm>
          <a:off x="731321" y="4610765"/>
          <a:ext cx="3326353" cy="26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r:id="rId19" imgW="2794000" imgH="215900" progId="Equation.3">
                  <p:embed/>
                </p:oleObj>
              </mc:Choice>
              <mc:Fallback>
                <p:oleObj r:id="rId19" imgW="27940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321" y="4610765"/>
                        <a:ext cx="3326353" cy="261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14471"/>
              </p:ext>
            </p:extLst>
          </p:nvPr>
        </p:nvGraphicFramePr>
        <p:xfrm>
          <a:off x="1240759" y="5058843"/>
          <a:ext cx="2199240" cy="490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r:id="rId21" imgW="1752600" imgH="393700" progId="Equation.3">
                  <p:embed/>
                </p:oleObj>
              </mc:Choice>
              <mc:Fallback>
                <p:oleObj r:id="rId21" imgW="1752600" imgH="39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0759" y="5058843"/>
                        <a:ext cx="2199240" cy="490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367933"/>
              </p:ext>
            </p:extLst>
          </p:nvPr>
        </p:nvGraphicFramePr>
        <p:xfrm>
          <a:off x="1025338" y="5690053"/>
          <a:ext cx="2559784" cy="270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r:id="rId23" imgW="2159000" imgH="228600" progId="Equation.3">
                  <p:embed/>
                </p:oleObj>
              </mc:Choice>
              <mc:Fallback>
                <p:oleObj r:id="rId23" imgW="21590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338" y="5690053"/>
                        <a:ext cx="2559784" cy="2706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16694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7211411" y="623501"/>
            <a:ext cx="11079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	</a:t>
            </a:r>
            <a:endParaRPr kumimoji="0" lang="sr-Latn-R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120242" y="2442853"/>
            <a:ext cx="36936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Utvrditi koliki je stvarni atmosferski pritisak </a:t>
            </a:r>
            <a:r>
              <a:rPr kumimoji="0" lang="sr-Latn-RS" altLang="en-U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sr-Latn-RS" altLang="en-US" sz="1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način (koristeći tabelu 1.2)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8625685" y="2412075"/>
            <a:ext cx="76174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 način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1554063" y="3798053"/>
            <a:ext cx="15023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 tabele 1.1 sledi: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1729143"/>
              </p:ext>
            </p:extLst>
          </p:nvPr>
        </p:nvGraphicFramePr>
        <p:xfrm>
          <a:off x="5675334" y="3854986"/>
          <a:ext cx="6494047" cy="21057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192853"/>
                <a:gridCol w="888591"/>
                <a:gridCol w="792306"/>
                <a:gridCol w="966871"/>
                <a:gridCol w="966871"/>
                <a:gridCol w="940455"/>
                <a:gridCol w="746100"/>
              </a:tblGrid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Jedinica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V.st.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Hg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1,0197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0,9869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1,01972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0,98692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750,06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98066,5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0,96784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785,56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101325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1,01325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1,03323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10332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mm V. st.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98066,5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0,96784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735,56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mm Hg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133322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1,33322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1,35951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1,31579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1,3595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65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GASNE SMEŠE. PARAMETRI STANJA GASNE SMEŠE. TEMPERATURA. PRITISAK. SPECIFIČNA ZAPREMINA.</a:t>
            </a:r>
            <a:endParaRPr lang="en-US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120" y="574483"/>
            <a:ext cx="120284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sr-Latn-R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Živin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vakuummetar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u zatvorenom sudu pokazuje da u njemu vlada vakuum od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vak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420 [mm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], pri čemu je temperatura žive u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vakuummetru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20[</a:t>
            </a:r>
            <a:r>
              <a:rPr lang="sr-Latn-RS" sz="1600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]. Atmosferski pritisak po živinom barometru na temperaturi od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18 [</a:t>
            </a:r>
            <a:r>
              <a:rPr lang="sr-Latn-RS" sz="1600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 iznosi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768 [mm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]. Odrediti apsolutni pritisak u [Pa] koji vlada u sudu.</a:t>
            </a:r>
            <a:endParaRPr lang="en-US" sz="16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508931"/>
              </p:ext>
            </p:extLst>
          </p:nvPr>
        </p:nvGraphicFramePr>
        <p:xfrm>
          <a:off x="173983" y="1495424"/>
          <a:ext cx="1512687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1" r:id="rId3" imgW="1155700" imgH="228600" progId="Equation.3">
                  <p:embed/>
                </p:oleObj>
              </mc:Choice>
              <mc:Fallback>
                <p:oleObj r:id="rId3" imgW="115570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83" y="1495424"/>
                        <a:ext cx="1512687" cy="3000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229208"/>
              </p:ext>
            </p:extLst>
          </p:nvPr>
        </p:nvGraphicFramePr>
        <p:xfrm>
          <a:off x="2058543" y="1506092"/>
          <a:ext cx="102755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2" r:id="rId5" imgW="825500" imgH="241300" progId="Equation.3">
                  <p:embed/>
                </p:oleObj>
              </mc:Choice>
              <mc:Fallback>
                <p:oleObj r:id="rId5" imgW="825500" imgH="241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543" y="1506092"/>
                        <a:ext cx="1027557" cy="2952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707350"/>
              </p:ext>
            </p:extLst>
          </p:nvPr>
        </p:nvGraphicFramePr>
        <p:xfrm>
          <a:off x="3457973" y="1502902"/>
          <a:ext cx="1401027" cy="300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3" r:id="rId7" imgW="1066800" imgH="228600" progId="Equation.3">
                  <p:embed/>
                </p:oleObj>
              </mc:Choice>
              <mc:Fallback>
                <p:oleObj r:id="rId7" imgW="106680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973" y="1502902"/>
                        <a:ext cx="1401027" cy="300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634813"/>
              </p:ext>
            </p:extLst>
          </p:nvPr>
        </p:nvGraphicFramePr>
        <p:xfrm>
          <a:off x="5561901" y="1502902"/>
          <a:ext cx="1044630" cy="348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4" r:id="rId9" imgW="710891" imgH="241195" progId="Equation.3">
                  <p:embed/>
                </p:oleObj>
              </mc:Choice>
              <mc:Fallback>
                <p:oleObj r:id="rId9" imgW="710891" imgH="241195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901" y="1502902"/>
                        <a:ext cx="1044630" cy="3482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531793"/>
              </p:ext>
            </p:extLst>
          </p:nvPr>
        </p:nvGraphicFramePr>
        <p:xfrm>
          <a:off x="7334801" y="1502902"/>
          <a:ext cx="888150" cy="3002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5" r:id="rId11" imgW="672808" imgH="228501" progId="Equation.3">
                  <p:embed/>
                </p:oleObj>
              </mc:Choice>
              <mc:Fallback>
                <p:oleObj r:id="rId11" imgW="672808" imgH="228501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801" y="1502902"/>
                        <a:ext cx="888150" cy="3002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708208"/>
              </p:ext>
            </p:extLst>
          </p:nvPr>
        </p:nvGraphicFramePr>
        <p:xfrm>
          <a:off x="466725" y="2030677"/>
          <a:ext cx="1437603" cy="379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6" r:id="rId13" imgW="863225" imgH="228501" progId="Equation.3">
                  <p:embed/>
                </p:oleObj>
              </mc:Choice>
              <mc:Fallback>
                <p:oleObj r:id="rId13" imgW="863225" imgH="228501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725" y="2030677"/>
                        <a:ext cx="1437603" cy="3791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261693"/>
              </p:ext>
            </p:extLst>
          </p:nvPr>
        </p:nvGraphicFramePr>
        <p:xfrm>
          <a:off x="296525" y="2662778"/>
          <a:ext cx="5871562" cy="2941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7" r:id="rId15" imgW="4559300" imgH="228600" progId="Equation.3">
                  <p:embed/>
                </p:oleObj>
              </mc:Choice>
              <mc:Fallback>
                <p:oleObj r:id="rId15" imgW="45593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25" y="2662778"/>
                        <a:ext cx="5871562" cy="2941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942555"/>
              </p:ext>
            </p:extLst>
          </p:nvPr>
        </p:nvGraphicFramePr>
        <p:xfrm>
          <a:off x="296525" y="3185567"/>
          <a:ext cx="5593000" cy="29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8" r:id="rId17" imgW="4267200" imgH="228600" progId="Equation.3">
                  <p:embed/>
                </p:oleObj>
              </mc:Choice>
              <mc:Fallback>
                <p:oleObj r:id="rId17" imgW="42672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25" y="3185567"/>
                        <a:ext cx="5593000" cy="2996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983341"/>
              </p:ext>
            </p:extLst>
          </p:nvPr>
        </p:nvGraphicFramePr>
        <p:xfrm>
          <a:off x="296525" y="3886077"/>
          <a:ext cx="4430552" cy="328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9" r:id="rId19" imgW="3086100" imgH="228600" progId="Equation.3">
                  <p:embed/>
                </p:oleObj>
              </mc:Choice>
              <mc:Fallback>
                <p:oleObj r:id="rId19" imgW="30861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25" y="3886077"/>
                        <a:ext cx="4430552" cy="3281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4090981"/>
              </p:ext>
            </p:extLst>
          </p:nvPr>
        </p:nvGraphicFramePr>
        <p:xfrm>
          <a:off x="296525" y="4518265"/>
          <a:ext cx="3126226" cy="3179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0" r:id="rId21" imgW="2247900" imgH="228600" progId="Equation.3">
                  <p:embed/>
                </p:oleObj>
              </mc:Choice>
              <mc:Fallback>
                <p:oleObj r:id="rId21" imgW="22479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25" y="4518265"/>
                        <a:ext cx="3126226" cy="3179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245248"/>
              </p:ext>
            </p:extLst>
          </p:nvPr>
        </p:nvGraphicFramePr>
        <p:xfrm>
          <a:off x="296524" y="5115657"/>
          <a:ext cx="4430553" cy="3060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1" r:id="rId23" imgW="3175000" imgH="215900" progId="Equation.3">
                  <p:embed/>
                </p:oleObj>
              </mc:Choice>
              <mc:Fallback>
                <p:oleObj r:id="rId23" imgW="3175000" imgH="215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24" y="5115657"/>
                        <a:ext cx="4430553" cy="3060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4131489"/>
              </p:ext>
            </p:extLst>
          </p:nvPr>
        </p:nvGraphicFramePr>
        <p:xfrm>
          <a:off x="296523" y="5750227"/>
          <a:ext cx="3126227" cy="457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2" r:id="rId25" imgW="2667000" imgH="393700" progId="Equation.3">
                  <p:embed/>
                </p:oleObj>
              </mc:Choice>
              <mc:Fallback>
                <p:oleObj r:id="rId25" imgW="2667000" imgH="3937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23" y="5750227"/>
                        <a:ext cx="3126227" cy="4577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Rectangle 16"/>
          <p:cNvSpPr>
            <a:spLocks noChangeArrowheads="1"/>
          </p:cNvSpPr>
          <p:nvPr/>
        </p:nvSpPr>
        <p:spPr bwMode="auto">
          <a:xfrm>
            <a:off x="5542002" y="623501"/>
            <a:ext cx="11079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sr-Latn-R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5542002" y="861626"/>
            <a:ext cx="11079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	</a:t>
            </a:r>
            <a:endParaRPr kumimoji="0" lang="sr-Latn-R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18"/>
          <p:cNvSpPr>
            <a:spLocks noChangeArrowheads="1"/>
          </p:cNvSpPr>
          <p:nvPr/>
        </p:nvSpPr>
        <p:spPr bwMode="auto">
          <a:xfrm>
            <a:off x="5542002" y="1090226"/>
            <a:ext cx="11079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kumimoji="0" lang="sr-Latn-R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154076"/>
              </p:ext>
            </p:extLst>
          </p:nvPr>
        </p:nvGraphicFramePr>
        <p:xfrm>
          <a:off x="5675334" y="3854986"/>
          <a:ext cx="6494047" cy="21057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192853"/>
                <a:gridCol w="888591"/>
                <a:gridCol w="792306"/>
                <a:gridCol w="966871"/>
                <a:gridCol w="966871"/>
                <a:gridCol w="940455"/>
                <a:gridCol w="746100"/>
              </a:tblGrid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Jedinica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V.st.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Hg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1,0197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0,9869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1,01972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0,98692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750,06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98066,5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0,96784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785,56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101325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1,01325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1,03323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10332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mm V. st.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98066,5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0,96784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735,56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mm Hg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133322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1,33322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1,35951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1,31579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1,3595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8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242" y="102576"/>
            <a:ext cx="120717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GASNE SMEŠE. PARAMETRI STANJA GASNE SMEŠE. TEMPERATURA. PRITISAK. SPECIFIČNA ZAPREMINA.</a:t>
            </a:r>
            <a:endParaRPr lang="en-US" dirty="0"/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574483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n-U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sr-Latn-RS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Da 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 se sprečilo isparavanje žive čija para štetno deluje na čovečji organizam obično se pri punjenju živinog manometra iznad nivoa žive naliva sloj vode. Odrediti apsolutni pritisak u sudu u [bar] ako razlika stubova žive u manometru oblika "U" iznosi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Δp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580 [mm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 pri temperaturi žive od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25 [</a:t>
            </a:r>
            <a:r>
              <a:rPr lang="sr-Latn-RS" sz="1600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], a visina vodenog stuba nad živom iznosi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VS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150 [mm VS] Atmosferski pritisak po barometru na temperaturi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25 [</a:t>
            </a:r>
            <a:r>
              <a:rPr lang="sr-Latn-RS" sz="1600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 iznosi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sr-Latn-RS" sz="1600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770 [mm </a:t>
            </a:r>
            <a:r>
              <a:rPr lang="sr-Latn-R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Hg</a:t>
            </a:r>
            <a:r>
              <a:rPr lang="sr-Latn-R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].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389311"/>
              </p:ext>
            </p:extLst>
          </p:nvPr>
        </p:nvGraphicFramePr>
        <p:xfrm>
          <a:off x="120242" y="1674388"/>
          <a:ext cx="1439100" cy="28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9" r:id="rId3" imgW="1117115" imgH="215806" progId="Equation.3">
                  <p:embed/>
                </p:oleObj>
              </mc:Choice>
              <mc:Fallback>
                <p:oleObj r:id="rId3" imgW="1117115" imgH="215806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2" y="1674388"/>
                        <a:ext cx="1439100" cy="282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0705517"/>
              </p:ext>
            </p:extLst>
          </p:nvPr>
        </p:nvGraphicFramePr>
        <p:xfrm>
          <a:off x="1957387" y="1674388"/>
          <a:ext cx="963956" cy="28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r:id="rId5" imgW="875920" imgH="253890" progId="Equation.3">
                  <p:embed/>
                </p:oleObj>
              </mc:Choice>
              <mc:Fallback>
                <p:oleObj r:id="rId5" imgW="875920" imgH="25389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7" y="1674388"/>
                        <a:ext cx="963956" cy="282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1127851"/>
              </p:ext>
            </p:extLst>
          </p:nvPr>
        </p:nvGraphicFramePr>
        <p:xfrm>
          <a:off x="3319388" y="1668526"/>
          <a:ext cx="1415802" cy="27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1" r:id="rId7" imgW="1143000" imgH="215900" progId="Equation.3">
                  <p:embed/>
                </p:oleObj>
              </mc:Choice>
              <mc:Fallback>
                <p:oleObj r:id="rId7" imgW="1143000" imgH="2159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9388" y="1668526"/>
                        <a:ext cx="1415802" cy="271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133258"/>
              </p:ext>
            </p:extLst>
          </p:nvPr>
        </p:nvGraphicFramePr>
        <p:xfrm>
          <a:off x="5133234" y="1668526"/>
          <a:ext cx="1340197" cy="287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2" r:id="rId9" imgW="1066800" imgH="228600" progId="Equation.3">
                  <p:embed/>
                </p:oleObj>
              </mc:Choice>
              <mc:Fallback>
                <p:oleObj r:id="rId9" imgW="10668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3234" y="1668526"/>
                        <a:ext cx="1340197" cy="2871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1308704"/>
              </p:ext>
            </p:extLst>
          </p:nvPr>
        </p:nvGraphicFramePr>
        <p:xfrm>
          <a:off x="7945780" y="1668526"/>
          <a:ext cx="897453" cy="287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3" r:id="rId11" imgW="711200" imgH="228600" progId="Equation.3">
                  <p:embed/>
                </p:oleObj>
              </mc:Choice>
              <mc:Fallback>
                <p:oleObj r:id="rId11" imgW="7112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45780" y="1668526"/>
                        <a:ext cx="897453" cy="2871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12368"/>
              </p:ext>
            </p:extLst>
          </p:nvPr>
        </p:nvGraphicFramePr>
        <p:xfrm>
          <a:off x="120242" y="2162225"/>
          <a:ext cx="980704" cy="280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4" r:id="rId13" imgW="800100" imgH="228600" progId="Equation.3">
                  <p:embed/>
                </p:oleObj>
              </mc:Choice>
              <mc:Fallback>
                <p:oleObj r:id="rId13" imgW="8001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2" y="2162225"/>
                        <a:ext cx="980704" cy="2802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074684"/>
              </p:ext>
            </p:extLst>
          </p:nvPr>
        </p:nvGraphicFramePr>
        <p:xfrm>
          <a:off x="120242" y="2671026"/>
          <a:ext cx="1047200" cy="28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5" r:id="rId15" imgW="838200" imgH="228600" progId="Equation.3">
                  <p:embed/>
                </p:oleObj>
              </mc:Choice>
              <mc:Fallback>
                <p:oleObj r:id="rId15" imgW="8382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2" y="2671026"/>
                        <a:ext cx="1047200" cy="285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6234863"/>
              </p:ext>
            </p:extLst>
          </p:nvPr>
        </p:nvGraphicFramePr>
        <p:xfrm>
          <a:off x="120242" y="3470104"/>
          <a:ext cx="5090255" cy="277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6" r:id="rId17" imgW="4368800" imgH="241300" progId="Equation.3">
                  <p:embed/>
                </p:oleObj>
              </mc:Choice>
              <mc:Fallback>
                <p:oleObj r:id="rId17" imgW="43688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2" y="3470104"/>
                        <a:ext cx="5090255" cy="27724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273970"/>
              </p:ext>
            </p:extLst>
          </p:nvPr>
        </p:nvGraphicFramePr>
        <p:xfrm>
          <a:off x="120242" y="3915145"/>
          <a:ext cx="5584272" cy="305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7" r:id="rId19" imgW="4356100" imgH="241300" progId="Equation.3">
                  <p:embed/>
                </p:oleObj>
              </mc:Choice>
              <mc:Fallback>
                <p:oleObj r:id="rId19" imgW="43561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2" y="3915145"/>
                        <a:ext cx="5584272" cy="30548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054122"/>
              </p:ext>
            </p:extLst>
          </p:nvPr>
        </p:nvGraphicFramePr>
        <p:xfrm>
          <a:off x="120242" y="4775029"/>
          <a:ext cx="2530680" cy="269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8" r:id="rId21" imgW="2057400" imgH="215900" progId="Equation.3">
                  <p:embed/>
                </p:oleObj>
              </mc:Choice>
              <mc:Fallback>
                <p:oleObj r:id="rId21" imgW="2057400" imgH="215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2" y="4775029"/>
                        <a:ext cx="2530680" cy="2694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806158"/>
              </p:ext>
            </p:extLst>
          </p:nvPr>
        </p:nvGraphicFramePr>
        <p:xfrm>
          <a:off x="120241" y="5152206"/>
          <a:ext cx="4351091" cy="26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9" r:id="rId23" imgW="3657600" imgH="215900" progId="Equation.3">
                  <p:embed/>
                </p:oleObj>
              </mc:Choice>
              <mc:Fallback>
                <p:oleObj r:id="rId23" imgW="3657600" imgH="2159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1" y="5152206"/>
                        <a:ext cx="4351091" cy="260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957200"/>
              </p:ext>
            </p:extLst>
          </p:nvPr>
        </p:nvGraphicFramePr>
        <p:xfrm>
          <a:off x="120241" y="5585551"/>
          <a:ext cx="2915592" cy="454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0" r:id="rId25" imgW="2501900" imgH="393700" progId="Equation.3">
                  <p:embed/>
                </p:oleObj>
              </mc:Choice>
              <mc:Fallback>
                <p:oleObj r:id="rId25" imgW="2501900" imgH="39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41" y="5585551"/>
                        <a:ext cx="2915592" cy="4545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748679"/>
              </p:ext>
            </p:extLst>
          </p:nvPr>
        </p:nvGraphicFramePr>
        <p:xfrm>
          <a:off x="118988" y="6180063"/>
          <a:ext cx="4023754" cy="287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1" r:id="rId27" imgW="3200400" imgH="228600" progId="Equation.3">
                  <p:embed/>
                </p:oleObj>
              </mc:Choice>
              <mc:Fallback>
                <p:oleObj r:id="rId27" imgW="32004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88" y="6180063"/>
                        <a:ext cx="4023754" cy="2874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1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5982026" y="613976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  <a:endParaRPr kumimoji="0" lang="sr-Latn-R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5080337" y="1090226"/>
            <a:ext cx="20313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	</a:t>
            </a:r>
            <a:endParaRPr kumimoji="0" lang="sr-Latn-R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21"/>
          <p:cNvSpPr>
            <a:spLocks noChangeArrowheads="1"/>
          </p:cNvSpPr>
          <p:nvPr/>
        </p:nvSpPr>
        <p:spPr bwMode="auto">
          <a:xfrm>
            <a:off x="13675" y="3017470"/>
            <a:ext cx="330571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Utvrditi stvarne vrednosti pritisaka </a:t>
            </a:r>
            <a:r>
              <a:rPr kumimoji="0" lang="sr-Latn-RS" alt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ΔP</a:t>
            </a: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kumimoji="0" lang="sr-Latn-RS" altLang="en-U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sr-Latn-RS" altLang="en-US" sz="1400" b="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23436" y="4390980"/>
            <a:ext cx="41898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9263" algn="l"/>
                <a:tab pos="898525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7275" algn="l"/>
                <a:tab pos="4046538" algn="l"/>
                <a:tab pos="4495800" algn="l"/>
              </a:tabLst>
            </a:pP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Izračunati </a:t>
            </a:r>
            <a:r>
              <a:rPr kumimoji="0" lang="sr-Latn-RS" alt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kumimoji="0" lang="sr-Latn-RS" altLang="en-US" sz="14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kumimoji="0" lang="en-US" altLang="en-U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mmV</a:t>
            </a:r>
            <a:r>
              <a:rPr kumimoji="0" lang="sr-Latn-RS" alt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en-US" altLang="en-U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kumimoji="0" lang="sr-Latn-RS" alt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u [</a:t>
            </a:r>
            <a:r>
              <a:rPr kumimoji="0" lang="sr-Latn-RS" altLang="en-U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mmHg</a:t>
            </a: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→ iz tabele 1.1 sledi: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5803332" y="2084020"/>
            <a:ext cx="0" cy="2535605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2284"/>
              </p:ext>
            </p:extLst>
          </p:nvPr>
        </p:nvGraphicFramePr>
        <p:xfrm>
          <a:off x="6112529" y="2140712"/>
          <a:ext cx="4688822" cy="3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2" r:id="rId29" imgW="3390900" imgH="228600" progId="Equation.3">
                  <p:embed/>
                </p:oleObj>
              </mc:Choice>
              <mc:Fallback>
                <p:oleObj r:id="rId29" imgW="3390900" imgH="2286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2529" y="2140712"/>
                        <a:ext cx="4688822" cy="316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445247"/>
              </p:ext>
            </p:extLst>
          </p:nvPr>
        </p:nvGraphicFramePr>
        <p:xfrm>
          <a:off x="6112529" y="3088941"/>
          <a:ext cx="2174748" cy="270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3" r:id="rId31" imgW="1764534" imgH="215806" progId="Equation.3">
                  <p:embed/>
                </p:oleObj>
              </mc:Choice>
              <mc:Fallback>
                <p:oleObj r:id="rId31" imgW="1764534" imgH="215806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2529" y="3088941"/>
                        <a:ext cx="2174748" cy="27037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998432"/>
              </p:ext>
            </p:extLst>
          </p:nvPr>
        </p:nvGraphicFramePr>
        <p:xfrm>
          <a:off x="6112528" y="3597130"/>
          <a:ext cx="4214832" cy="2634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4" r:id="rId33" imgW="3505200" imgH="215900" progId="Equation.3">
                  <p:embed/>
                </p:oleObj>
              </mc:Choice>
              <mc:Fallback>
                <p:oleObj r:id="rId33" imgW="3505200" imgH="2159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2528" y="3597130"/>
                        <a:ext cx="4214832" cy="2634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4292364"/>
              </p:ext>
            </p:extLst>
          </p:nvPr>
        </p:nvGraphicFramePr>
        <p:xfrm>
          <a:off x="6126440" y="4034520"/>
          <a:ext cx="2990923" cy="484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5" r:id="rId35" imgW="2413000" imgH="393700" progId="Equation.3">
                  <p:embed/>
                </p:oleObj>
              </mc:Choice>
              <mc:Fallback>
                <p:oleObj r:id="rId35" imgW="2413000" imgH="3937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6440" y="4034520"/>
                        <a:ext cx="2990923" cy="4846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Rectangle 32"/>
          <p:cNvSpPr>
            <a:spLocks noChangeArrowheads="1"/>
          </p:cNvSpPr>
          <p:nvPr/>
        </p:nvSpPr>
        <p:spPr bwMode="auto">
          <a:xfrm>
            <a:off x="6112528" y="2631904"/>
            <a:ext cx="150233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Iz tabele 1.1 sledi: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695358"/>
              </p:ext>
            </p:extLst>
          </p:nvPr>
        </p:nvGraphicFramePr>
        <p:xfrm>
          <a:off x="5704514" y="4741668"/>
          <a:ext cx="6494047" cy="210570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192853"/>
                <a:gridCol w="888591"/>
                <a:gridCol w="792306"/>
                <a:gridCol w="966871"/>
                <a:gridCol w="966871"/>
                <a:gridCol w="940455"/>
                <a:gridCol w="746100"/>
              </a:tblGrid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Jedinica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V.st.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 Hg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1,0197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0,9869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1,01972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0,98692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750,06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98066,5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0,96784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785,56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101325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1,01325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1,03323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10332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mm V. st.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98066,5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0,98066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0,96784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735,56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0081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mm Hg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133322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1,33322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1,35951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1,31579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1,3595 ∙ 10</a:t>
                      </a:r>
                      <a:r>
                        <a:rPr lang="it-IT" sz="1200" baseline="30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it-IT" sz="1200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55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1" grpId="0"/>
      <p:bldP spid="33" grpId="0"/>
      <p:bldP spid="4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1025</Words>
  <Application>Microsoft Office PowerPoint</Application>
  <PresentationFormat>Widescreen</PresentationFormat>
  <Paragraphs>332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 3</vt:lpstr>
      <vt:lpstr>Office Theme</vt:lpstr>
      <vt:lpstr>Equation.3</vt:lpstr>
      <vt:lpstr>Požari i eksplozije  RAČUNSKE VEŽBE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Požari i eksplozije  RAČUNSKE VEŽBE</dc:title>
  <dc:creator>Nikola Misic</dc:creator>
  <cp:lastModifiedBy>Nikola Misic</cp:lastModifiedBy>
  <cp:revision>24</cp:revision>
  <cp:lastPrinted>2020-12-01T10:11:55Z</cp:lastPrinted>
  <dcterms:created xsi:type="dcterms:W3CDTF">2020-11-28T14:58:16Z</dcterms:created>
  <dcterms:modified xsi:type="dcterms:W3CDTF">2022-03-17T07:30:38Z</dcterms:modified>
</cp:coreProperties>
</file>